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AF8"/>
    <a:srgbClr val="BDC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1"/>
    <p:restoredTop sz="94628"/>
  </p:normalViewPr>
  <p:slideViewPr>
    <p:cSldViewPr snapToGrid="0">
      <p:cViewPr varScale="1">
        <p:scale>
          <a:sx n="96" d="100"/>
          <a:sy n="96" d="100"/>
        </p:scale>
        <p:origin x="1696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8745C-2E05-4448-B654-F3F4A6468D8E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9536B-A3B8-5B4E-A05F-073BB96E7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020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49536B-A3B8-5B4E-A05F-073BB96E755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990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with a star and a crescent moon&#10;&#10;AI-generated content may be incorrect.">
            <a:extLst>
              <a:ext uri="{FF2B5EF4-FFF2-40B4-BE49-F238E27FC236}">
                <a16:creationId xmlns:a16="http://schemas.microsoft.com/office/drawing/2014/main" id="{D103F615-0CA3-837A-D726-BF4F71DDC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23758" t="10000" r="25261" b="31629"/>
          <a:stretch/>
        </p:blipFill>
        <p:spPr>
          <a:xfrm>
            <a:off x="4616823" y="2075329"/>
            <a:ext cx="2958353" cy="27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0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7522-3A51-04CD-0467-941E22970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44AE05-6C26-BF55-38B0-2469D962E3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470FF-4DA5-57AD-2D6C-8BF519647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A8BB-80D3-474F-B3DD-716A82C358FC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14E3B-9AC8-0AD7-9C79-85371D7CE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A2B2A-B7DE-21F3-DBB2-7CDA5FE32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C2A-D61D-6743-9D6E-BB15F077B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93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B65961-EC27-B8DF-7A2D-3D07F5FFEF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045024-5F32-95B4-B4D0-3F0CCF9AC7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4E9AE-4B39-7D3A-720D-C7895881A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A8BB-80D3-474F-B3DD-716A82C358FC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56721-3032-F08A-B975-5FD72399B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8BE5F-CA2A-0E9B-3FEB-DBB287FF7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C2A-D61D-6743-9D6E-BB15F077B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26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E9871-684D-2E2F-0701-FC7F9B92E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7CE43-3723-E2D5-30FC-2C509520F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587DC-1452-8E52-9466-178B48169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A8BB-80D3-474F-B3DD-716A82C358FC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B2091-4D86-CDFE-E40C-9DA812925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6A345-C867-40D7-C875-59CBD4B2E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C2A-D61D-6743-9D6E-BB15F077B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6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943A3-0F5C-A339-2A4B-AF197A4C7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140A8-439D-4DD5-5D03-9E416C651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DACA2-92BB-FE6E-AE61-A9A3644C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A8BB-80D3-474F-B3DD-716A82C358FC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AF47A-1E1E-19EE-BD75-A13BA95F4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1331F-7663-15D4-D287-DA1B101C1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C2A-D61D-6743-9D6E-BB15F077B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580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7E4DF-AE92-2BF2-BC95-7547CEB09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7610E-7E88-83DA-4212-54A78F4EB5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134B83-4540-0FBC-6B5E-AC0D4B47B8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5E463-7B5B-0D4F-B284-A361984E7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A8BB-80D3-474F-B3DD-716A82C358FC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CEDDF2-77D8-2669-25DD-1D5699FC5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9B667A-F772-8AA3-32B8-37F68FF2C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C2A-D61D-6743-9D6E-BB15F077B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40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6B755-6D66-A005-6641-32AE2F55F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BAC76-F668-335B-326A-FF6EC7662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8E63C-2DD0-0A15-8116-FAB2317C3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3764B2-855D-D63C-2D63-A217DB525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073716-19E9-BD29-FC63-7C8A34C3C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936308-A287-EE88-F3D0-6986A0F2C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A8BB-80D3-474F-B3DD-716A82C358FC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19CF81-44A6-4318-A675-01AE02546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86F4AA-2225-7730-9850-D366DEF64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C2A-D61D-6743-9D6E-BB15F077B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43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901E3-EE40-0427-CA09-3BF394CA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F0D715-FD2C-012D-8305-395DCF7A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A8BB-80D3-474F-B3DD-716A82C358FC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349547-C766-4227-0ACB-14713C31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42F6B0-7E03-5215-CAD9-D2FADB9A2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C2A-D61D-6743-9D6E-BB15F077B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071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F1366F-92C3-E6C2-CC5B-3CCFD514F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A8BB-80D3-474F-B3DD-716A82C358FC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05AEC2-A27B-76EA-1014-76C5893E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D0522-1003-9311-D86B-E28C1C7C9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C2A-D61D-6743-9D6E-BB15F077B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186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852A6-795A-4A56-4CCC-C9A0A67D4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E0304-F3B3-4618-604D-485A2D399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021FF-6B8A-4AEE-676D-61EC1C9A7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A12A6C-77FB-B0ED-D136-5C2951F83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A8BB-80D3-474F-B3DD-716A82C358FC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7FD27-6196-43EF-9D2E-ED810C353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B00E6A-37D1-542B-11D5-FA5EB38DB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C2A-D61D-6743-9D6E-BB15F077B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599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B9077-C21A-B977-34C9-FA3B19DC5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475DD9-EAA4-9795-A351-ECB9288FC1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59ECA4-E7F0-7A6F-30AD-67950D31C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72F77-8607-685A-02DE-CAFE8EA7D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A8BB-80D3-474F-B3DD-716A82C358FC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FEF03-D100-15D2-081D-05209EB8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437A9-294F-FC04-777E-C6751C4E8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C2A-D61D-6743-9D6E-BB15F077B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723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3D4F55-7675-4986-5178-157DC73F7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34B45E-AF06-DBD7-E426-F8B0A50D9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CCFA7-8309-6831-B977-C2711447CA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65A8BB-80D3-474F-B3DD-716A82C358FC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5F9B0-2760-0A8A-DA6C-ECEC6E6CF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661E4-CAF2-E59E-992B-E7EFC98AD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009C2A-D61D-6743-9D6E-BB15F077B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1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28000">
              <a:schemeClr val="bg2"/>
            </a:gs>
            <a:gs pos="58000">
              <a:schemeClr val="bg2">
                <a:lumMod val="90000"/>
              </a:schemeClr>
            </a:gs>
            <a:gs pos="100000">
              <a:schemeClr val="bg1">
                <a:lumMod val="85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43BC901-89BD-50B1-3D6B-06BA5C1482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B0C0EA-32F4-4EB7-D4EB-ED6CF6A1B74D}"/>
              </a:ext>
            </a:extLst>
          </p:cNvPr>
          <p:cNvSpPr txBox="1"/>
          <p:nvPr/>
        </p:nvSpPr>
        <p:spPr>
          <a:xfrm>
            <a:off x="3234267" y="868970"/>
            <a:ext cx="2789005" cy="963301"/>
          </a:xfrm>
          <a:prstGeom prst="rect">
            <a:avLst/>
          </a:prstGeom>
          <a:solidFill>
            <a:srgbClr val="BDC9AA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000" b="1" dirty="0">
                <a:latin typeface=""/>
              </a:rPr>
              <a:t>What</a:t>
            </a:r>
          </a:p>
          <a:p>
            <a:endParaRPr lang="en-GB" sz="800" b="1" dirty="0">
              <a:latin typeface=""/>
            </a:endParaRPr>
          </a:p>
          <a:p>
            <a:r>
              <a:rPr lang="en-GB" sz="800" dirty="0">
                <a:latin typeface=""/>
              </a:rPr>
              <a:t>What products, services, solutions do we offer?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898614-2698-95F1-D3C5-6682CBCB64B3}"/>
              </a:ext>
            </a:extLst>
          </p:cNvPr>
          <p:cNvSpPr txBox="1"/>
          <p:nvPr/>
        </p:nvSpPr>
        <p:spPr>
          <a:xfrm>
            <a:off x="6156860" y="868970"/>
            <a:ext cx="2789005" cy="963301"/>
          </a:xfrm>
          <a:prstGeom prst="rect">
            <a:avLst/>
          </a:prstGeom>
          <a:solidFill>
            <a:srgbClr val="BDC9AA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000" b="1" dirty="0">
                <a:latin typeface=""/>
              </a:rPr>
              <a:t>Why</a:t>
            </a:r>
          </a:p>
          <a:p>
            <a:endParaRPr lang="en-GB" sz="800" b="1" dirty="0">
              <a:latin typeface=""/>
            </a:endParaRPr>
          </a:p>
          <a:p>
            <a:r>
              <a:rPr lang="en-GB" sz="800" dirty="0">
                <a:latin typeface=""/>
              </a:rPr>
              <a:t>Why we exist, our purpose and reason for being?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A17C34-1733-CEAD-34C6-03C0269DC440}"/>
              </a:ext>
            </a:extLst>
          </p:cNvPr>
          <p:cNvSpPr txBox="1"/>
          <p:nvPr/>
        </p:nvSpPr>
        <p:spPr>
          <a:xfrm>
            <a:off x="9079453" y="874340"/>
            <a:ext cx="2718538" cy="963301"/>
          </a:xfrm>
          <a:prstGeom prst="rect">
            <a:avLst/>
          </a:prstGeom>
          <a:solidFill>
            <a:srgbClr val="BDC9AA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000" b="1" dirty="0">
                <a:latin typeface=""/>
              </a:rPr>
              <a:t>How</a:t>
            </a:r>
          </a:p>
          <a:p>
            <a:endParaRPr lang="en-GB" sz="800" dirty="0">
              <a:latin typeface=""/>
            </a:endParaRPr>
          </a:p>
          <a:p>
            <a:r>
              <a:rPr lang="en-GB" sz="800" dirty="0">
                <a:latin typeface=""/>
              </a:rPr>
              <a:t>How do we do it?</a:t>
            </a:r>
          </a:p>
          <a:p>
            <a:r>
              <a:rPr lang="en-GB" sz="800" dirty="0">
                <a:latin typeface=""/>
              </a:rPr>
              <a:t>Our values and things that make us special</a:t>
            </a:r>
            <a:r>
              <a:rPr lang="en-GB" sz="800" b="1" dirty="0">
                <a:latin typeface="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5F3613-868C-2E1A-2AD6-EF225806E969}"/>
              </a:ext>
            </a:extLst>
          </p:cNvPr>
          <p:cNvSpPr txBox="1"/>
          <p:nvPr/>
        </p:nvSpPr>
        <p:spPr>
          <a:xfrm>
            <a:off x="394007" y="278663"/>
            <a:ext cx="3084394" cy="36287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lang="en-GB" sz="1400" b="1" dirty="0">
                <a:latin typeface=""/>
              </a:rPr>
              <a:t>FUNDRAISING CANVAS</a:t>
            </a:r>
            <a:endParaRPr lang="en-GB" sz="1050" dirty="0">
              <a:latin typeface=""/>
            </a:endParaRPr>
          </a:p>
        </p:txBody>
      </p:sp>
      <p:pic>
        <p:nvPicPr>
          <p:cNvPr id="9" name="Picture 8" descr="A logo with a star and a crescent moon&#10;&#10;AI-generated content may be incorrect.">
            <a:extLst>
              <a:ext uri="{FF2B5EF4-FFF2-40B4-BE49-F238E27FC236}">
                <a16:creationId xmlns:a16="http://schemas.microsoft.com/office/drawing/2014/main" id="{71211AD7-AC8F-FBC8-4F80-51EBDED5C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0790" y="69572"/>
            <a:ext cx="977202" cy="78106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620C60C-86F9-DD2B-2C43-A9D63930CB6D}"/>
              </a:ext>
            </a:extLst>
          </p:cNvPr>
          <p:cNvSpPr txBox="1"/>
          <p:nvPr/>
        </p:nvSpPr>
        <p:spPr>
          <a:xfrm>
            <a:off x="388361" y="1917454"/>
            <a:ext cx="1777693" cy="3429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000" b="1" dirty="0">
                <a:latin typeface=""/>
              </a:rPr>
              <a:t>Internal &amp; External Analysis</a:t>
            </a:r>
          </a:p>
          <a:p>
            <a:endParaRPr lang="en-GB" sz="800" b="1" dirty="0">
              <a:latin typeface=""/>
            </a:endParaRPr>
          </a:p>
          <a:p>
            <a:r>
              <a:rPr lang="en-GB" sz="800" dirty="0">
                <a:latin typeface=""/>
              </a:rPr>
              <a:t>What is the context and future trends?</a:t>
            </a:r>
          </a:p>
          <a:p>
            <a:endParaRPr lang="en-GB" sz="800" dirty="0">
              <a:latin typeface=""/>
            </a:endParaRPr>
          </a:p>
          <a:p>
            <a:r>
              <a:rPr lang="en-GB" sz="800" dirty="0">
                <a:latin typeface=""/>
              </a:rPr>
              <a:t>How is the fundraising market?</a:t>
            </a:r>
          </a:p>
          <a:p>
            <a:endParaRPr lang="en-GB" sz="800" dirty="0">
              <a:latin typeface="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en-GB" sz="800" dirty="0">
                <a:latin typeface=""/>
              </a:rPr>
              <a:t>Context analysis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GB" sz="800" dirty="0">
                <a:latin typeface=""/>
              </a:rPr>
              <a:t>SWOT analysis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GB" sz="800" dirty="0">
                <a:latin typeface=""/>
              </a:rPr>
              <a:t>Funding mix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GB" sz="800" dirty="0">
                <a:latin typeface=""/>
              </a:rPr>
              <a:t>Resource Audit</a:t>
            </a:r>
          </a:p>
          <a:p>
            <a:endParaRPr lang="en-GB" sz="1000" dirty="0">
              <a:latin typeface="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7B875C-89FB-1BB2-04DA-BBF2B3609D24}"/>
              </a:ext>
            </a:extLst>
          </p:cNvPr>
          <p:cNvSpPr txBox="1"/>
          <p:nvPr/>
        </p:nvSpPr>
        <p:spPr>
          <a:xfrm>
            <a:off x="2300218" y="1917454"/>
            <a:ext cx="1777693" cy="3429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000" b="1" dirty="0">
                <a:latin typeface=""/>
              </a:rPr>
              <a:t>Key Strategies</a:t>
            </a:r>
          </a:p>
          <a:p>
            <a:endParaRPr lang="en-GB" sz="1000" b="1" dirty="0">
              <a:latin typeface=""/>
            </a:endParaRPr>
          </a:p>
          <a:p>
            <a:endParaRPr lang="en-GB" sz="800" b="1" dirty="0">
              <a:latin typeface=""/>
            </a:endParaRPr>
          </a:p>
          <a:p>
            <a:r>
              <a:rPr lang="en-GB" sz="800" dirty="0">
                <a:latin typeface=""/>
              </a:rPr>
              <a:t>Where do we want to be?</a:t>
            </a:r>
          </a:p>
          <a:p>
            <a:endParaRPr lang="en-GB" sz="800" dirty="0">
              <a:latin typeface=""/>
            </a:endParaRPr>
          </a:p>
          <a:p>
            <a:r>
              <a:rPr lang="en-GB" sz="800" dirty="0">
                <a:latin typeface=""/>
              </a:rPr>
              <a:t>How will we mobilise resources?</a:t>
            </a:r>
          </a:p>
          <a:p>
            <a:endParaRPr lang="en-GB" sz="800" dirty="0">
              <a:latin typeface=""/>
            </a:endParaRPr>
          </a:p>
          <a:p>
            <a:r>
              <a:rPr lang="en-GB" sz="800" dirty="0">
                <a:latin typeface=""/>
              </a:rPr>
              <a:t>Indicators of success?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26447D-6BF4-F73D-2AA2-5C15E441D566}"/>
              </a:ext>
            </a:extLst>
          </p:cNvPr>
          <p:cNvSpPr txBox="1"/>
          <p:nvPr/>
        </p:nvSpPr>
        <p:spPr>
          <a:xfrm>
            <a:off x="4245579" y="1917454"/>
            <a:ext cx="1777693" cy="3429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000" b="1" dirty="0">
                <a:latin typeface=""/>
              </a:rPr>
              <a:t>Target investors</a:t>
            </a:r>
          </a:p>
          <a:p>
            <a:endParaRPr lang="en-GB" sz="1000" b="1" dirty="0">
              <a:latin typeface=""/>
            </a:endParaRPr>
          </a:p>
          <a:p>
            <a:endParaRPr lang="en-GB" sz="800" b="1" dirty="0">
              <a:latin typeface=""/>
            </a:endParaRPr>
          </a:p>
          <a:p>
            <a:r>
              <a:rPr lang="en-GB" sz="800" dirty="0">
                <a:latin typeface=""/>
              </a:rPr>
              <a:t>Who do we want to target?</a:t>
            </a:r>
          </a:p>
          <a:p>
            <a:endParaRPr lang="en-GB" sz="800" dirty="0">
              <a:latin typeface=""/>
            </a:endParaRPr>
          </a:p>
          <a:p>
            <a:r>
              <a:rPr lang="en-GB" sz="800" dirty="0">
                <a:latin typeface=""/>
              </a:rPr>
              <a:t>Existing and ideal investors?</a:t>
            </a:r>
          </a:p>
          <a:p>
            <a:endParaRPr lang="en-GB" sz="800" dirty="0">
              <a:latin typeface=""/>
            </a:endParaRPr>
          </a:p>
          <a:p>
            <a:r>
              <a:rPr lang="en-GB" sz="800" dirty="0">
                <a:latin typeface=""/>
              </a:rPr>
              <a:t>Investor mapping / matrix?</a:t>
            </a:r>
          </a:p>
          <a:p>
            <a:endParaRPr lang="en-GB" sz="800" dirty="0">
              <a:latin typeface=""/>
            </a:endParaRPr>
          </a:p>
          <a:p>
            <a:r>
              <a:rPr lang="en-GB" sz="800" dirty="0">
                <a:latin typeface=""/>
              </a:rPr>
              <a:t>Investor value proposition</a:t>
            </a:r>
          </a:p>
          <a:p>
            <a:endParaRPr lang="en-GB" sz="1000" dirty="0">
              <a:latin typeface="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D73DF0-0AA5-1A5D-5A75-C8A0021A00E3}"/>
              </a:ext>
            </a:extLst>
          </p:cNvPr>
          <p:cNvSpPr txBox="1"/>
          <p:nvPr/>
        </p:nvSpPr>
        <p:spPr>
          <a:xfrm>
            <a:off x="6156861" y="1917454"/>
            <a:ext cx="1777693" cy="3429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000" b="1" dirty="0">
                <a:latin typeface=""/>
              </a:rPr>
              <a:t>Value Propositions</a:t>
            </a:r>
          </a:p>
          <a:p>
            <a:endParaRPr lang="en-GB" sz="1000" b="1" dirty="0">
              <a:latin typeface=""/>
            </a:endParaRPr>
          </a:p>
          <a:p>
            <a:endParaRPr lang="en-GB" sz="800" b="1" dirty="0">
              <a:latin typeface=""/>
            </a:endParaRPr>
          </a:p>
          <a:p>
            <a:r>
              <a:rPr lang="en-GB" sz="800" dirty="0">
                <a:latin typeface=""/>
              </a:rPr>
              <a:t>What are we going to offer?</a:t>
            </a:r>
          </a:p>
          <a:p>
            <a:endParaRPr lang="en-GB" sz="800" dirty="0">
              <a:latin typeface="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en-GB" sz="800" dirty="0">
                <a:latin typeface=""/>
              </a:rPr>
              <a:t>Financial benefit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GB" sz="800" dirty="0">
                <a:latin typeface=""/>
              </a:rPr>
              <a:t>Commercial benefit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GB" sz="800" dirty="0">
                <a:latin typeface=""/>
              </a:rPr>
              <a:t>Economic benefit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GB" sz="800" dirty="0">
                <a:latin typeface=""/>
              </a:rPr>
              <a:t>Social benefit</a:t>
            </a:r>
          </a:p>
          <a:p>
            <a:endParaRPr lang="en-GB" sz="800" dirty="0">
              <a:latin typeface=""/>
            </a:endParaRPr>
          </a:p>
          <a:p>
            <a:endParaRPr lang="en-GB" sz="800" dirty="0">
              <a:latin typeface=""/>
            </a:endParaRPr>
          </a:p>
          <a:p>
            <a:endParaRPr lang="en-GB" sz="800" dirty="0">
              <a:latin typeface=""/>
            </a:endParaRPr>
          </a:p>
          <a:p>
            <a:endParaRPr lang="en-GB" sz="800" dirty="0">
              <a:latin typeface="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ABB435-B203-8E8F-3521-23E1E6BB88E4}"/>
              </a:ext>
            </a:extLst>
          </p:cNvPr>
          <p:cNvSpPr txBox="1"/>
          <p:nvPr/>
        </p:nvSpPr>
        <p:spPr>
          <a:xfrm>
            <a:off x="8102795" y="1917454"/>
            <a:ext cx="1777693" cy="3429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000" b="1" dirty="0">
                <a:latin typeface=""/>
              </a:rPr>
              <a:t>Channels</a:t>
            </a:r>
          </a:p>
          <a:p>
            <a:endParaRPr lang="en-GB" sz="1000" b="1" dirty="0">
              <a:latin typeface=""/>
            </a:endParaRPr>
          </a:p>
          <a:p>
            <a:endParaRPr lang="en-GB" sz="800" b="1" dirty="0">
              <a:latin typeface=""/>
            </a:endParaRPr>
          </a:p>
          <a:p>
            <a:r>
              <a:rPr lang="en-GB" sz="800" dirty="0">
                <a:latin typeface=""/>
              </a:rPr>
              <a:t>How will we reach our target market?</a:t>
            </a:r>
          </a:p>
          <a:p>
            <a:endParaRPr lang="en-GB" sz="800" dirty="0">
              <a:latin typeface=""/>
            </a:endParaRPr>
          </a:p>
          <a:p>
            <a:r>
              <a:rPr lang="en-GB" sz="800" dirty="0">
                <a:latin typeface=""/>
              </a:rPr>
              <a:t>How will we get their attention?</a:t>
            </a:r>
          </a:p>
          <a:p>
            <a:endParaRPr lang="en-GB" sz="800" dirty="0">
              <a:latin typeface=""/>
            </a:endParaRPr>
          </a:p>
          <a:p>
            <a:r>
              <a:rPr lang="en-GB" sz="800" dirty="0">
                <a:latin typeface=""/>
              </a:rPr>
              <a:t>How are we differentiated?</a:t>
            </a:r>
          </a:p>
          <a:p>
            <a:endParaRPr lang="en-GB" sz="800" dirty="0">
              <a:latin typeface=""/>
            </a:endParaRPr>
          </a:p>
          <a:p>
            <a:endParaRPr lang="en-GB" sz="800" dirty="0">
              <a:latin typeface="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FAB43A-3F13-2629-2BCC-2EF5359F5D0B}"/>
              </a:ext>
            </a:extLst>
          </p:cNvPr>
          <p:cNvSpPr txBox="1"/>
          <p:nvPr/>
        </p:nvSpPr>
        <p:spPr>
          <a:xfrm>
            <a:off x="10014652" y="1917454"/>
            <a:ext cx="1777693" cy="3429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000" b="1" dirty="0">
                <a:latin typeface=""/>
              </a:rPr>
              <a:t>Key Activities</a:t>
            </a:r>
          </a:p>
          <a:p>
            <a:endParaRPr lang="en-GB" sz="1000" b="1" dirty="0">
              <a:latin typeface=""/>
            </a:endParaRPr>
          </a:p>
          <a:p>
            <a:endParaRPr lang="en-GB" sz="800" b="1" dirty="0">
              <a:latin typeface=""/>
            </a:endParaRPr>
          </a:p>
          <a:p>
            <a:r>
              <a:rPr lang="en-GB" sz="800" dirty="0">
                <a:latin typeface=""/>
              </a:rPr>
              <a:t>What will we say and do?</a:t>
            </a:r>
          </a:p>
          <a:p>
            <a:endParaRPr lang="en-GB" sz="800" dirty="0">
              <a:latin typeface=""/>
            </a:endParaRPr>
          </a:p>
          <a:p>
            <a:r>
              <a:rPr lang="en-GB" sz="800" dirty="0">
                <a:latin typeface=""/>
              </a:rPr>
              <a:t>How will we convert messaging into action?</a:t>
            </a:r>
          </a:p>
          <a:p>
            <a:endParaRPr lang="en-GB" sz="800" dirty="0">
              <a:latin typeface="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E58989-25F3-1C81-949F-78EDE7975612}"/>
              </a:ext>
            </a:extLst>
          </p:cNvPr>
          <p:cNvSpPr txBox="1"/>
          <p:nvPr/>
        </p:nvSpPr>
        <p:spPr>
          <a:xfrm>
            <a:off x="8102796" y="309161"/>
            <a:ext cx="3084394" cy="36287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lang="en-GB" sz="1400" b="1" dirty="0">
                <a:latin typeface=""/>
              </a:rPr>
              <a:t>DEAL NUMBER ___________</a:t>
            </a:r>
            <a:endParaRPr lang="en-GB" sz="1050" dirty="0">
              <a:latin typeface="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4A6069-816E-029D-87DA-FDE4C55C3D5D}"/>
              </a:ext>
            </a:extLst>
          </p:cNvPr>
          <p:cNvSpPr txBox="1"/>
          <p:nvPr/>
        </p:nvSpPr>
        <p:spPr>
          <a:xfrm>
            <a:off x="388362" y="5446306"/>
            <a:ext cx="3689549" cy="10385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000" b="1" dirty="0">
                <a:latin typeface=""/>
              </a:rPr>
              <a:t>Costs</a:t>
            </a:r>
          </a:p>
          <a:p>
            <a:endParaRPr lang="en-GB" sz="1000" b="1" dirty="0">
              <a:latin typeface=""/>
            </a:endParaRPr>
          </a:p>
          <a:p>
            <a:r>
              <a:rPr lang="en-GB" sz="800" dirty="0">
                <a:latin typeface=""/>
              </a:rPr>
              <a:t>What resources do we need to get started? Time, staff, investment, assets, etc.</a:t>
            </a:r>
            <a:r>
              <a:rPr lang="en-GB" sz="1000" dirty="0">
                <a:latin typeface=""/>
              </a:rPr>
              <a:t> </a:t>
            </a:r>
          </a:p>
          <a:p>
            <a:endParaRPr lang="en-GB" sz="1000" dirty="0">
              <a:latin typeface=""/>
            </a:endParaRPr>
          </a:p>
          <a:p>
            <a:endParaRPr lang="en-GB" sz="1000" dirty="0">
              <a:latin typeface="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AE87BF-CDF7-B6DB-C1A5-37A7A1CD50D7}"/>
              </a:ext>
            </a:extLst>
          </p:cNvPr>
          <p:cNvSpPr txBox="1"/>
          <p:nvPr/>
        </p:nvSpPr>
        <p:spPr>
          <a:xfrm>
            <a:off x="4241511" y="5456559"/>
            <a:ext cx="3689549" cy="10385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000" b="1" dirty="0">
                <a:latin typeface=""/>
              </a:rPr>
              <a:t>Revenue</a:t>
            </a:r>
          </a:p>
          <a:p>
            <a:endParaRPr lang="en-GB" sz="1000" b="1" dirty="0">
              <a:latin typeface=""/>
            </a:endParaRPr>
          </a:p>
          <a:p>
            <a:r>
              <a:rPr lang="en-GB" sz="800" dirty="0">
                <a:latin typeface=""/>
              </a:rPr>
              <a:t>How much will we make?</a:t>
            </a:r>
          </a:p>
          <a:p>
            <a:endParaRPr lang="en-GB" sz="800" dirty="0">
              <a:latin typeface=""/>
            </a:endParaRPr>
          </a:p>
          <a:p>
            <a:r>
              <a:rPr lang="en-GB" sz="800" dirty="0">
                <a:latin typeface=""/>
              </a:rPr>
              <a:t>How will we charge?</a:t>
            </a:r>
          </a:p>
          <a:p>
            <a:endParaRPr lang="en-GB" sz="800" dirty="0">
              <a:latin typeface=""/>
            </a:endParaRPr>
          </a:p>
          <a:p>
            <a:r>
              <a:rPr lang="en-GB" sz="800" dirty="0">
                <a:latin typeface=""/>
              </a:rPr>
              <a:t>What are our targets?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201E5D-694F-AD05-1044-270AB3A6D8F0}"/>
              </a:ext>
            </a:extLst>
          </p:cNvPr>
          <p:cNvSpPr txBox="1"/>
          <p:nvPr/>
        </p:nvSpPr>
        <p:spPr>
          <a:xfrm>
            <a:off x="394007" y="6495122"/>
            <a:ext cx="3084394" cy="36287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lang="en-GB" sz="1100" b="1" i="1" dirty="0">
                <a:latin typeface=""/>
              </a:rPr>
              <a:t>Powered by Madinah Angels</a:t>
            </a:r>
            <a:endParaRPr lang="en-GB" sz="900" i="1" dirty="0">
              <a:latin typeface="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9EDD51-32BD-1346-A8E4-8CF7A732C0BA}"/>
              </a:ext>
            </a:extLst>
          </p:cNvPr>
          <p:cNvSpPr txBox="1"/>
          <p:nvPr/>
        </p:nvSpPr>
        <p:spPr>
          <a:xfrm>
            <a:off x="8727703" y="6504197"/>
            <a:ext cx="3084394" cy="36287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r"/>
            <a:r>
              <a:rPr lang="en-GB" sz="1100" b="1" i="1" dirty="0">
                <a:solidFill>
                  <a:srgbClr val="FF0000"/>
                </a:solidFill>
                <a:latin typeface=""/>
              </a:rPr>
              <a:t>Strictly Private &amp; Confidential</a:t>
            </a:r>
            <a:endParaRPr lang="en-GB" sz="900" i="1" dirty="0">
              <a:solidFill>
                <a:srgbClr val="FF0000"/>
              </a:solidFill>
              <a:latin typeface="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7E31956-A823-8299-70FF-59A368D71FA9}"/>
              </a:ext>
            </a:extLst>
          </p:cNvPr>
          <p:cNvSpPr txBox="1"/>
          <p:nvPr/>
        </p:nvSpPr>
        <p:spPr>
          <a:xfrm>
            <a:off x="8102796" y="5456559"/>
            <a:ext cx="3689549" cy="10385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000" b="1" dirty="0">
                <a:latin typeface=""/>
              </a:rPr>
              <a:t>Valuation</a:t>
            </a:r>
          </a:p>
          <a:p>
            <a:endParaRPr lang="en-GB" sz="1000" b="1" dirty="0">
              <a:latin typeface=""/>
            </a:endParaRPr>
          </a:p>
          <a:p>
            <a:r>
              <a:rPr lang="en-GB" sz="800" dirty="0">
                <a:latin typeface=""/>
              </a:rPr>
              <a:t>Current valuation and benchmarks?</a:t>
            </a:r>
          </a:p>
          <a:p>
            <a:endParaRPr lang="en-GB" sz="800" dirty="0">
              <a:latin typeface=""/>
            </a:endParaRPr>
          </a:p>
          <a:p>
            <a:r>
              <a:rPr lang="en-GB" sz="800" dirty="0">
                <a:latin typeface=""/>
              </a:rPr>
              <a:t>Previous rounds and valuations?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E22D25-E461-9BFA-1CCE-578895D6B9C7}"/>
              </a:ext>
            </a:extLst>
          </p:cNvPr>
          <p:cNvSpPr txBox="1"/>
          <p:nvPr/>
        </p:nvSpPr>
        <p:spPr>
          <a:xfrm>
            <a:off x="394010" y="868970"/>
            <a:ext cx="2706668" cy="963301"/>
          </a:xfrm>
          <a:prstGeom prst="rect">
            <a:avLst/>
          </a:prstGeom>
          <a:solidFill>
            <a:srgbClr val="BDC9AA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000" b="1" dirty="0">
                <a:latin typeface=""/>
              </a:rPr>
              <a:t>Summary</a:t>
            </a:r>
          </a:p>
          <a:p>
            <a:endParaRPr lang="en-GB" sz="800" b="1" dirty="0">
              <a:latin typeface=""/>
            </a:endParaRPr>
          </a:p>
          <a:p>
            <a:r>
              <a:rPr lang="en-GB" sz="800" dirty="0">
                <a:latin typeface=""/>
              </a:rPr>
              <a:t>Strapline summary of our proposition?</a:t>
            </a:r>
          </a:p>
          <a:p>
            <a:endParaRPr lang="en-GB" sz="800" dirty="0">
              <a:latin typeface=""/>
            </a:endParaRPr>
          </a:p>
          <a:p>
            <a:r>
              <a:rPr lang="en-GB" sz="800" dirty="0">
                <a:latin typeface=""/>
              </a:rPr>
              <a:t>Our founders’ names (use initials only) and relevant work backgrounds?</a:t>
            </a:r>
          </a:p>
        </p:txBody>
      </p:sp>
    </p:spTree>
    <p:extLst>
      <p:ext uri="{BB962C8B-B14F-4D97-AF65-F5344CB8AC3E}">
        <p14:creationId xmlns:p14="http://schemas.microsoft.com/office/powerpoint/2010/main" val="3101087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243</Words>
  <Application>Microsoft Macintosh PowerPoint</Application>
  <PresentationFormat>Widescreen</PresentationFormat>
  <Paragraphs>88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Abdul Haseeb Basit</dc:creator>
  <cp:lastModifiedBy>Abdul Haseeb Basit</cp:lastModifiedBy>
  <cp:revision>4</cp:revision>
  <dcterms:created xsi:type="dcterms:W3CDTF">2025-04-20T11:03:40Z</dcterms:created>
  <dcterms:modified xsi:type="dcterms:W3CDTF">2025-04-20T12:13:45Z</dcterms:modified>
</cp:coreProperties>
</file>